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816" r:id="rId1"/>
  </p:sldMasterIdLst>
  <p:notesMasterIdLst>
    <p:notesMasterId r:id="rId21"/>
  </p:notesMasterIdLst>
  <p:sldIdLst>
    <p:sldId id="256" r:id="rId2"/>
    <p:sldId id="259" r:id="rId3"/>
    <p:sldId id="260" r:id="rId4"/>
    <p:sldId id="262" r:id="rId5"/>
    <p:sldId id="263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257" r:id="rId14"/>
    <p:sldId id="271" r:id="rId15"/>
    <p:sldId id="273" r:id="rId16"/>
    <p:sldId id="274" r:id="rId17"/>
    <p:sldId id="275" r:id="rId18"/>
    <p:sldId id="276" r:id="rId19"/>
    <p:sldId id="277" r:id="rId20"/>
  </p:sldIdLst>
  <p:sldSz cx="9144000" cy="6858000" type="screen4x3"/>
  <p:notesSz cx="6858000" cy="9144000"/>
  <p:defaultTextStyle>
    <a:defPPr>
      <a:defRPr lang="it-IT"/>
    </a:defPPr>
    <a:lvl1pPr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FF33"/>
    <a:srgbClr val="D1C52F"/>
    <a:srgbClr val="AE9C52"/>
    <a:srgbClr val="FFFF00"/>
    <a:srgbClr val="FFFF99"/>
    <a:srgbClr val="FFFF66"/>
    <a:srgbClr val="99FF66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706" autoAdjust="0"/>
    <p:restoredTop sz="94660"/>
  </p:normalViewPr>
  <p:slideViewPr>
    <p:cSldViewPr showGuides="1">
      <p:cViewPr>
        <p:scale>
          <a:sx n="70" d="100"/>
          <a:sy n="70" d="100"/>
        </p:scale>
        <p:origin x="-1338" y="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2150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 noProof="0" smtClean="0"/>
              <a:t>Fare clic per modificare gli stili del testo dello schema</a:t>
            </a:r>
          </a:p>
          <a:p>
            <a:pPr lvl="1"/>
            <a:r>
              <a:rPr lang="it-IT" noProof="0" smtClean="0"/>
              <a:t>Secondo livello</a:t>
            </a:r>
          </a:p>
          <a:p>
            <a:pPr lvl="2"/>
            <a:r>
              <a:rPr lang="it-IT" noProof="0" smtClean="0"/>
              <a:t>Terzo livello</a:t>
            </a:r>
          </a:p>
          <a:p>
            <a:pPr lvl="3"/>
            <a:r>
              <a:rPr lang="it-IT" noProof="0" smtClean="0"/>
              <a:t>Quarto livello</a:t>
            </a:r>
          </a:p>
          <a:p>
            <a:pPr lvl="4"/>
            <a:r>
              <a:rPr lang="it-IT" noProof="0" smtClean="0"/>
              <a:t>Quinto livello</a:t>
            </a:r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1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FD50928F-43B3-46D3-9516-DED4DDAB4096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9942629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891821" y="5617774"/>
            <a:ext cx="7382935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989952" y="1016990"/>
            <a:ext cx="7179733" cy="4831643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990600" y="1009650"/>
            <a:ext cx="7179733" cy="4831643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769521" y="702069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7855433" y="749720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27201" y="1794935"/>
            <a:ext cx="5723468" cy="1828090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7200" y="3736622"/>
            <a:ext cx="5712179" cy="1524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70676" y="5357592"/>
            <a:ext cx="1213821" cy="365125"/>
          </a:xfrm>
        </p:spPr>
        <p:txBody>
          <a:bodyPr/>
          <a:lstStyle/>
          <a:p>
            <a:pPr>
              <a:defRPr/>
            </a:pPr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74044" y="5357592"/>
            <a:ext cx="5034845" cy="365125"/>
          </a:xfrm>
        </p:spPr>
        <p:txBody>
          <a:bodyPr/>
          <a:lstStyle/>
          <a:p>
            <a:pPr>
              <a:defRPr/>
            </a:pPr>
            <a:r>
              <a:rPr lang="it-IT" smtClean="0"/>
              <a:t>Infermiera Graziella Falcone  UOCPTD Garbagnate Mil.se</a:t>
            </a:r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13930" y="5357592"/>
            <a:ext cx="554023" cy="365125"/>
          </a:xfrm>
        </p:spPr>
        <p:txBody>
          <a:bodyPr/>
          <a:lstStyle>
            <a:lvl1pPr algn="ctr">
              <a:defRPr/>
            </a:lvl1pPr>
          </a:lstStyle>
          <a:p>
            <a:pPr>
              <a:defRPr/>
            </a:pPr>
            <a:fld id="{16FF9030-38BD-4F5D-9D78-E455C34C67B5}" type="slidenum">
              <a:rPr lang="it-IT" smtClean="0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it-IT" smtClean="0"/>
              <a:t>Infermiera Graziella Falcone  UOCPTD Garbagnate Mil.se</a:t>
            </a:r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1342789-A751-4D44-A96B-0F8FA8E633B8}" type="slidenum">
              <a:rPr lang="it-IT" smtClean="0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1" y="925690"/>
            <a:ext cx="1430867" cy="476391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8221" y="1106312"/>
            <a:ext cx="5178779" cy="4402667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it-IT" smtClean="0"/>
              <a:t>Infermiera Graziella Falcone  UOCPTD Garbagnate Mil.se</a:t>
            </a:r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E22B3C2-A5B4-443C-815B-C10D32AE965B}" type="slidenum">
              <a:rPr lang="it-IT" smtClean="0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it-IT" smtClean="0"/>
              <a:t>Infermiera Graziella Falcone  UOCPTD Garbagnate Mil.se</a:t>
            </a:r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2410A9-C40D-4248-A458-6BD49642CB8A}" type="slidenum">
              <a:rPr lang="it-IT" smtClean="0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979" y="2239430"/>
            <a:ext cx="6254044" cy="1362075"/>
          </a:xfrm>
        </p:spPr>
        <p:txBody>
          <a:bodyPr anchor="b"/>
          <a:lstStyle>
            <a:lvl1pPr algn="ctr">
              <a:defRPr sz="4000" b="0" cap="none" baseline="0"/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6267" y="3725334"/>
            <a:ext cx="6231467" cy="1309511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it-IT" smtClean="0"/>
              <a:t>Infermiera Graziella Falcone  UOCPTD Garbagnate Mil.se</a:t>
            </a:r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118E37A-4AAB-42BE-B446-5B8F742E5923}" type="slidenum">
              <a:rPr lang="it-IT" smtClean="0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it-IT" smtClean="0"/>
              <a:t>Infermiera Graziella Falcone  UOCPTD Garbagnate Mil.se</a:t>
            </a:r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6464DA8-37CB-411A-915C-681444EFE814}" type="slidenum">
              <a:rPr lang="it-IT" smtClean="0"/>
              <a:pPr>
                <a:defRPr/>
              </a:pPr>
              <a:t>‹N›</a:t>
            </a:fld>
            <a:endParaRPr lang="it-IT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98448" y="2121407"/>
            <a:ext cx="3200400" cy="3602736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63440" y="2119313"/>
            <a:ext cx="3200400" cy="3605212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57869" y="2122312"/>
            <a:ext cx="2939521" cy="820208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10669" y="2122311"/>
            <a:ext cx="2944368" cy="822960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it-I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it-IT" smtClean="0"/>
              <a:t>Infermiera Graziella Falcone  UOCPTD Garbagnate Mil.se</a:t>
            </a:r>
            <a:endParaRPr lang="it-I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8ED97D2-5BEE-417F-B057-C9E81C836C00}" type="slidenum">
              <a:rPr lang="it-IT" smtClean="0"/>
              <a:pPr>
                <a:defRPr/>
              </a:pPr>
              <a:t>‹N›</a:t>
            </a:fld>
            <a:endParaRPr lang="it-IT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298448" y="2944368"/>
            <a:ext cx="3227832" cy="2779776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5151" y="2944813"/>
            <a:ext cx="3227832" cy="2779776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it-I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it-IT" smtClean="0"/>
              <a:t>Infermiera Graziella Falcone  UOCPTD Garbagnate Mil.se</a:t>
            </a:r>
            <a:endParaRPr lang="it-I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45DE09C-C6FB-4123-BFE3-4CD3721DCD7C}" type="slidenum">
              <a:rPr lang="it-IT" smtClean="0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it-I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it-IT" smtClean="0"/>
              <a:t>Infermiera Graziella Falcone  UOCPTD Garbagnate Mil.se</a:t>
            </a:r>
            <a:endParaRPr lang="it-I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31442EF-5E28-4F0D-A362-F4EA75A8F399}" type="slidenum">
              <a:rPr lang="it-IT" smtClean="0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Freeform 1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 rot="60000">
            <a:off x="4471416" y="603504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 rot="21540000">
            <a:off x="749808" y="576072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9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8976" y="2020042"/>
            <a:ext cx="3064827" cy="1503037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60000">
            <a:off x="4854291" y="1150993"/>
            <a:ext cx="3020792" cy="4625489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48125" y="3623748"/>
            <a:ext cx="3048891" cy="2100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1698" y="5885672"/>
            <a:ext cx="1213821" cy="365125"/>
          </a:xfrm>
        </p:spPr>
        <p:txBody>
          <a:bodyPr/>
          <a:lstStyle/>
          <a:p>
            <a:pPr>
              <a:defRPr/>
            </a:pPr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54" y="5829261"/>
            <a:ext cx="3522607" cy="365125"/>
          </a:xfrm>
        </p:spPr>
        <p:txBody>
          <a:bodyPr/>
          <a:lstStyle/>
          <a:p>
            <a:pPr>
              <a:defRPr/>
            </a:pPr>
            <a:r>
              <a:rPr lang="it-IT" smtClean="0"/>
              <a:t>Infermiera Graziella Falcone  UOCPTD Garbagnate Mil.se</a:t>
            </a:r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57313" y="5896961"/>
            <a:ext cx="554023" cy="365125"/>
          </a:xfrm>
        </p:spPr>
        <p:txBody>
          <a:bodyPr/>
          <a:lstStyle/>
          <a:p>
            <a:pPr>
              <a:defRPr/>
            </a:pPr>
            <a:fld id="{2D53FDE8-819D-4612-93AE-B1C8B263097E}" type="slidenum">
              <a:rPr lang="it-IT" smtClean="0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1" name="Freeform 3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5058" y="575769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 rot="60000">
            <a:off x="4464768" y="603920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5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6424" y="2020824"/>
            <a:ext cx="3063240" cy="1499616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60000">
            <a:off x="4898615" y="1207272"/>
            <a:ext cx="2913863" cy="4539412"/>
          </a:xfrm>
          <a:ln w="101600" cap="rnd">
            <a:solidFill>
              <a:srgbClr val="FFFFFF"/>
            </a:solidFill>
          </a:ln>
          <a:effectLst>
            <a:outerShdw blurRad="889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it-IT" smtClean="0"/>
              <a:t>Fare clic sull'icona per inserire un'immagine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52144" y="3621024"/>
            <a:ext cx="3044952" cy="210312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5936" y="5888737"/>
            <a:ext cx="1213821" cy="365125"/>
          </a:xfrm>
        </p:spPr>
        <p:txBody>
          <a:bodyPr/>
          <a:lstStyle/>
          <a:p>
            <a:pPr>
              <a:defRPr/>
            </a:pPr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69" y="5831037"/>
            <a:ext cx="3319043" cy="365125"/>
          </a:xfrm>
        </p:spPr>
        <p:txBody>
          <a:bodyPr/>
          <a:lstStyle/>
          <a:p>
            <a:pPr>
              <a:defRPr/>
            </a:pPr>
            <a:r>
              <a:rPr lang="it-IT" smtClean="0"/>
              <a:t>Infermiera Graziella Falcone  UOCPTD Garbagnate Mil.se</a:t>
            </a:r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62089" y="5900026"/>
            <a:ext cx="554023" cy="365125"/>
          </a:xfrm>
        </p:spPr>
        <p:txBody>
          <a:bodyPr/>
          <a:lstStyle/>
          <a:p>
            <a:pPr>
              <a:defRPr/>
            </a:pPr>
            <a:fld id="{A4B1ADB9-1B06-41FD-AE3D-396A3C111354}" type="slidenum">
              <a:rPr lang="it-IT" smtClean="0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628650" y="6069330"/>
            <a:ext cx="792099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731520" y="575310"/>
            <a:ext cx="7696200" cy="5715000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31520" y="576072"/>
            <a:ext cx="7696200" cy="5715000"/>
          </a:xfrm>
          <a:prstGeom prst="rect">
            <a:avLst/>
          </a:prstGeom>
          <a:blipFill dpi="0" rotWithShape="1">
            <a:blip r:embed="rId13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1435684">
            <a:off x="543741" y="273091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4096196">
            <a:off x="8115079" y="298163"/>
            <a:ext cx="566928" cy="566928"/>
          </a:xfrm>
          <a:prstGeom prst="rect">
            <a:avLst/>
          </a:prstGeom>
          <a:noFill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12024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63040" y="2119257"/>
            <a:ext cx="6196405" cy="360381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4588" y="5809152"/>
            <a:ext cx="12138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1" y="5809152"/>
            <a:ext cx="5540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pPr>
              <a:defRPr/>
            </a:pPr>
            <a:r>
              <a:rPr lang="it-IT" smtClean="0"/>
              <a:t>Infermiera Graziella Falcone  UOCPTD Garbagnate Mil.se</a:t>
            </a:r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70202" y="5809152"/>
            <a:ext cx="5540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pPr>
              <a:defRPr/>
            </a:pPr>
            <a:fld id="{5BB163E8-58C4-4A0F-B9E8-956C571545E6}" type="slidenum">
              <a:rPr lang="it-IT" smtClean="0"/>
              <a:pPr>
                <a:defRPr/>
              </a:pPr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1168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432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Rectangle 5"/>
          <p:cNvSpPr>
            <a:spLocks noGrp="1" noChangeArrowheads="1"/>
          </p:cNvSpPr>
          <p:nvPr>
            <p:ph type="ctrTitle"/>
          </p:nvPr>
        </p:nvSpPr>
        <p:spPr>
          <a:xfrm>
            <a:off x="3419872" y="1050255"/>
            <a:ext cx="4177159" cy="2306737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it-IT" sz="3200" i="1" smtClean="0"/>
              <a:t>Ti tengo per mano: appunti di viaggio accompagnando la famiglia colpita da malattia</a:t>
            </a:r>
          </a:p>
        </p:txBody>
      </p:sp>
      <p:sp>
        <p:nvSpPr>
          <p:cNvPr id="2050" name="Rectangle 6"/>
          <p:cNvSpPr>
            <a:spLocks noGrp="1" noChangeArrowheads="1"/>
          </p:cNvSpPr>
          <p:nvPr>
            <p:ph type="subTitle" idx="1"/>
          </p:nvPr>
        </p:nvSpPr>
        <p:spPr>
          <a:xfrm>
            <a:off x="3851920" y="3789040"/>
            <a:ext cx="3672408" cy="2256333"/>
          </a:xfrm>
        </p:spPr>
        <p:txBody>
          <a:bodyPr>
            <a:normAutofit/>
          </a:bodyPr>
          <a:lstStyle/>
          <a:p>
            <a:pPr algn="ctr" eaLnBrk="1" hangingPunct="1">
              <a:lnSpc>
                <a:spcPct val="90000"/>
              </a:lnSpc>
            </a:pPr>
            <a:r>
              <a:rPr lang="it-IT" sz="2400" b="1" dirty="0" smtClean="0"/>
              <a:t>Graziella Falcone</a:t>
            </a:r>
          </a:p>
          <a:p>
            <a:pPr algn="ctr" eaLnBrk="1" hangingPunct="1">
              <a:lnSpc>
                <a:spcPct val="90000"/>
              </a:lnSpc>
            </a:pPr>
            <a:r>
              <a:rPr lang="it-IT" sz="1800" dirty="0" smtClean="0"/>
              <a:t>Infermiera</a:t>
            </a:r>
          </a:p>
          <a:p>
            <a:pPr algn="ctr" eaLnBrk="1" hangingPunct="1">
              <a:lnSpc>
                <a:spcPct val="90000"/>
              </a:lnSpc>
            </a:pPr>
            <a:endParaRPr lang="it-IT" sz="1800" dirty="0" smtClean="0"/>
          </a:p>
          <a:p>
            <a:pPr algn="ctr" eaLnBrk="1" hangingPunct="1">
              <a:lnSpc>
                <a:spcPct val="90000"/>
              </a:lnSpc>
            </a:pPr>
            <a:r>
              <a:rPr lang="it-IT" sz="1800" dirty="0" smtClean="0"/>
              <a:t>Unità Operativa di Cure Palliative e Terapia  del dolore</a:t>
            </a:r>
          </a:p>
          <a:p>
            <a:pPr algn="ctr" eaLnBrk="1" hangingPunct="1">
              <a:lnSpc>
                <a:spcPct val="90000"/>
              </a:lnSpc>
            </a:pPr>
            <a:r>
              <a:rPr lang="it-IT" sz="1800" dirty="0" smtClean="0"/>
              <a:t>Az. </a:t>
            </a:r>
            <a:r>
              <a:rPr lang="it-IT" sz="1800" dirty="0" err="1" smtClean="0"/>
              <a:t>Osp</a:t>
            </a:r>
            <a:r>
              <a:rPr lang="it-IT" sz="1800" dirty="0" smtClean="0"/>
              <a:t>. “G. </a:t>
            </a:r>
            <a:r>
              <a:rPr lang="it-IT" sz="1800" dirty="0" err="1" smtClean="0"/>
              <a:t>Salvini</a:t>
            </a:r>
            <a:r>
              <a:rPr lang="it-IT" sz="1800" dirty="0" smtClean="0"/>
              <a:t>” Garbagnate Milanese</a:t>
            </a:r>
          </a:p>
        </p:txBody>
      </p:sp>
      <p:pic>
        <p:nvPicPr>
          <p:cNvPr id="2051" name="Picture 7" descr="fALCON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744" b="29372"/>
          <a:stretch>
            <a:fillRect/>
          </a:stretch>
        </p:blipFill>
        <p:spPr bwMode="auto">
          <a:xfrm rot="20959400">
            <a:off x="505471" y="484655"/>
            <a:ext cx="2736851" cy="5329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2"/>
          <p:cNvSpPr>
            <a:spLocks noGrp="1" noChangeArrowheads="1"/>
          </p:cNvSpPr>
          <p:nvPr>
            <p:ph type="title"/>
          </p:nvPr>
        </p:nvSpPr>
        <p:spPr>
          <a:xfrm>
            <a:off x="1043490" y="341784"/>
            <a:ext cx="7024744" cy="1143000"/>
          </a:xfrm>
        </p:spPr>
        <p:txBody>
          <a:bodyPr/>
          <a:lstStyle/>
          <a:p>
            <a:pPr algn="ctr" eaLnBrk="1" hangingPunct="1"/>
            <a:r>
              <a:rPr lang="it-IT" smtClean="0"/>
              <a:t>Bisogni dei familiari (SICP)</a:t>
            </a:r>
          </a:p>
        </p:txBody>
      </p:sp>
      <p:sp>
        <p:nvSpPr>
          <p:cNvPr id="11268" name="Rectangle 3"/>
          <p:cNvSpPr>
            <a:spLocks noGrp="1" noChangeArrowheads="1"/>
          </p:cNvSpPr>
          <p:nvPr>
            <p:ph idx="1"/>
          </p:nvPr>
        </p:nvSpPr>
        <p:spPr>
          <a:xfrm>
            <a:off x="755576" y="1412776"/>
            <a:ext cx="7560840" cy="4320480"/>
          </a:xfrm>
        </p:spPr>
        <p:txBody>
          <a:bodyPr>
            <a:noAutofit/>
          </a:bodyPr>
          <a:lstStyle/>
          <a:p>
            <a:pPr eaLnBrk="1" hangingPunct="1"/>
            <a:r>
              <a:rPr lang="it-IT" dirty="0" smtClean="0"/>
              <a:t>Stare con la persona morente</a:t>
            </a:r>
          </a:p>
          <a:p>
            <a:pPr eaLnBrk="1" hangingPunct="1"/>
            <a:r>
              <a:rPr lang="it-IT" dirty="0" smtClean="0"/>
              <a:t>Essere utile alla persona morente</a:t>
            </a:r>
          </a:p>
          <a:p>
            <a:pPr eaLnBrk="1" hangingPunct="1"/>
            <a:r>
              <a:rPr lang="it-IT" dirty="0" smtClean="0"/>
              <a:t>Ricevere assicurazioni sul fatto che il proprio caro non stia soffrendo</a:t>
            </a:r>
          </a:p>
          <a:p>
            <a:pPr eaLnBrk="1" hangingPunct="1"/>
            <a:r>
              <a:rPr lang="it-IT" dirty="0" smtClean="0"/>
              <a:t>Essere informati sulle reali condizioni del proprio caro</a:t>
            </a:r>
          </a:p>
          <a:p>
            <a:pPr eaLnBrk="1" hangingPunct="1"/>
            <a:r>
              <a:rPr lang="it-IT" dirty="0" smtClean="0"/>
              <a:t>Essere informati riguardo la brevissima prognosi</a:t>
            </a:r>
          </a:p>
          <a:p>
            <a:pPr eaLnBrk="1" hangingPunct="1"/>
            <a:r>
              <a:rPr lang="it-IT" dirty="0" smtClean="0"/>
              <a:t>Esprimere le proprie emozioni</a:t>
            </a:r>
          </a:p>
          <a:p>
            <a:pPr eaLnBrk="1" hangingPunct="1"/>
            <a:r>
              <a:rPr lang="it-IT" dirty="0" smtClean="0"/>
              <a:t>Ricevere conforto e sostegno</a:t>
            </a:r>
          </a:p>
          <a:p>
            <a:pPr eaLnBrk="1" hangingPunct="1"/>
            <a:r>
              <a:rPr lang="it-IT" dirty="0" smtClean="0"/>
              <a:t>Ricevere accettazione e supporto, conforto dall’équipe curante.</a:t>
            </a:r>
          </a:p>
          <a:p>
            <a:pPr eaLnBrk="1" hangingPunct="1"/>
            <a:endParaRPr lang="it-IT" dirty="0" smtClean="0"/>
          </a:p>
        </p:txBody>
      </p:sp>
      <p:sp>
        <p:nvSpPr>
          <p:cNvPr id="11266" name="Segnaposto piè di pagina 4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it-IT" smtClean="0"/>
              <a:t>Infermiera Graziella Falcone  UOCPTD Garbagnate Mil.se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3"/>
          <p:cNvSpPr>
            <a:spLocks noGrp="1" noChangeArrowheads="1"/>
          </p:cNvSpPr>
          <p:nvPr>
            <p:ph idx="1"/>
          </p:nvPr>
        </p:nvSpPr>
        <p:spPr>
          <a:xfrm>
            <a:off x="899592" y="1207294"/>
            <a:ext cx="7416824" cy="4165922"/>
          </a:xfrm>
          <a:solidFill>
            <a:schemeClr val="bg2">
              <a:lumMod val="40000"/>
              <a:lumOff val="60000"/>
            </a:schemeClr>
          </a:solidFill>
        </p:spPr>
        <p:txBody>
          <a:bodyPr>
            <a:noAutofit/>
          </a:bodyPr>
          <a:lstStyle/>
          <a:p>
            <a:pPr marL="0" indent="0" eaLnBrk="1" hangingPunct="1">
              <a:buFontTx/>
              <a:buNone/>
            </a:pPr>
            <a:r>
              <a:rPr lang="it-IT" sz="2800" i="1" dirty="0" smtClean="0"/>
              <a:t>I tempi ultimi dovrebbero essere infatti  il tempo dell’intimità, delle confidenze, della riconciliazione, del ringraziamento, del perdono, della gratitudine, della narrazione della storia familiare e del malato e soprattutto il tempo dell’accettazione della presenza del limite e della morte nell’orizzonte della vita….</a:t>
            </a:r>
          </a:p>
          <a:p>
            <a:pPr marL="0" indent="0" eaLnBrk="1" hangingPunct="1">
              <a:buFontTx/>
              <a:buNone/>
            </a:pPr>
            <a:endParaRPr lang="it-IT" sz="2800" i="1" dirty="0" smtClean="0"/>
          </a:p>
          <a:p>
            <a:pPr marL="0" indent="0" eaLnBrk="1" hangingPunct="1">
              <a:buFontTx/>
              <a:buNone/>
            </a:pPr>
            <a:r>
              <a:rPr lang="it-IT" sz="2800" i="1" dirty="0" smtClean="0"/>
              <a:t>                                                    </a:t>
            </a:r>
            <a:r>
              <a:rPr lang="it-IT" sz="2800" b="1" i="1" dirty="0" smtClean="0"/>
              <a:t>Maurice </a:t>
            </a:r>
            <a:r>
              <a:rPr lang="it-IT" sz="2800" b="1" i="1" dirty="0" err="1" smtClean="0"/>
              <a:t>Abiven</a:t>
            </a:r>
            <a:endParaRPr lang="it-IT" sz="2800" b="1" i="1" dirty="0" smtClean="0"/>
          </a:p>
          <a:p>
            <a:pPr marL="0" indent="0" eaLnBrk="1" hangingPunct="1">
              <a:buFontTx/>
              <a:buNone/>
            </a:pPr>
            <a:endParaRPr lang="it-IT" sz="2800" i="1" dirty="0" smtClean="0"/>
          </a:p>
          <a:p>
            <a:pPr marL="0" indent="0" eaLnBrk="1" hangingPunct="1">
              <a:buFontTx/>
              <a:buNone/>
            </a:pPr>
            <a:endParaRPr lang="it-IT" sz="2800" i="1" dirty="0" smtClean="0"/>
          </a:p>
          <a:p>
            <a:pPr marL="0" indent="0" eaLnBrk="1" hangingPunct="1">
              <a:buFontTx/>
              <a:buNone/>
            </a:pPr>
            <a:endParaRPr lang="it-IT" sz="2800" i="1" dirty="0" smtClean="0"/>
          </a:p>
          <a:p>
            <a:pPr marL="0" indent="0" eaLnBrk="1" hangingPunct="1">
              <a:buFontTx/>
              <a:buNone/>
            </a:pPr>
            <a:endParaRPr lang="it-IT" sz="2800" i="1" dirty="0" smtClean="0"/>
          </a:p>
          <a:p>
            <a:pPr marL="0" indent="0" eaLnBrk="1" hangingPunct="1">
              <a:buFontTx/>
              <a:buNone/>
            </a:pPr>
            <a:endParaRPr lang="it-IT" sz="2800" i="1" dirty="0" smtClean="0"/>
          </a:p>
          <a:p>
            <a:pPr marL="0" indent="0" eaLnBrk="1" hangingPunct="1">
              <a:buFontTx/>
              <a:buNone/>
            </a:pPr>
            <a:r>
              <a:rPr lang="it-IT" sz="2800" i="1" dirty="0" smtClean="0"/>
              <a:t>                                           </a:t>
            </a:r>
          </a:p>
        </p:txBody>
      </p:sp>
      <p:sp>
        <p:nvSpPr>
          <p:cNvPr id="12290" name="Segnaposto piè di pagina 4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it-IT" smtClean="0"/>
              <a:t>Infermiera Graziella Falcone  UOCPTD Garbagnate Mil.se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2"/>
          <p:cNvSpPr>
            <a:spLocks noGrp="1" noChangeArrowheads="1"/>
          </p:cNvSpPr>
          <p:nvPr>
            <p:ph type="title"/>
          </p:nvPr>
        </p:nvSpPr>
        <p:spPr>
          <a:xfrm>
            <a:off x="787734" y="557808"/>
            <a:ext cx="7528682" cy="1143000"/>
          </a:xfrm>
        </p:spPr>
        <p:txBody>
          <a:bodyPr>
            <a:noAutofit/>
          </a:bodyPr>
          <a:lstStyle/>
          <a:p>
            <a:pPr algn="ctr" eaLnBrk="1" hangingPunct="1"/>
            <a:r>
              <a:rPr lang="it-IT" dirty="0" smtClean="0"/>
              <a:t>L’infermiere in cure palliative</a:t>
            </a:r>
          </a:p>
        </p:txBody>
      </p:sp>
      <p:sp>
        <p:nvSpPr>
          <p:cNvPr id="13316" name="Rectangle 3"/>
          <p:cNvSpPr>
            <a:spLocks noGrp="1" noChangeArrowheads="1"/>
          </p:cNvSpPr>
          <p:nvPr>
            <p:ph idx="1"/>
          </p:nvPr>
        </p:nvSpPr>
        <p:spPr>
          <a:xfrm>
            <a:off x="827584" y="2132856"/>
            <a:ext cx="5554960" cy="3312368"/>
          </a:xfrm>
        </p:spPr>
        <p:txBody>
          <a:bodyPr>
            <a:noAutofit/>
          </a:bodyPr>
          <a:lstStyle/>
          <a:p>
            <a:pPr eaLnBrk="1" hangingPunct="1"/>
            <a:r>
              <a:rPr lang="it-IT" sz="2800" dirty="0" smtClean="0"/>
              <a:t>Competenze tecniche</a:t>
            </a:r>
          </a:p>
          <a:p>
            <a:pPr eaLnBrk="1" hangingPunct="1"/>
            <a:r>
              <a:rPr lang="it-IT" sz="2800" dirty="0" smtClean="0"/>
              <a:t>Competenze relazionali</a:t>
            </a:r>
          </a:p>
          <a:p>
            <a:pPr eaLnBrk="1" hangingPunct="1"/>
            <a:r>
              <a:rPr lang="it-IT" sz="2800" dirty="0" smtClean="0"/>
              <a:t>Alto livello di motivazione</a:t>
            </a:r>
          </a:p>
          <a:p>
            <a:pPr eaLnBrk="1" hangingPunct="1"/>
            <a:r>
              <a:rPr lang="it-IT" sz="2800" dirty="0" smtClean="0"/>
              <a:t>Attitudini personali</a:t>
            </a:r>
          </a:p>
          <a:p>
            <a:pPr eaLnBrk="1" hangingPunct="1"/>
            <a:endParaRPr lang="it-IT" sz="2800" dirty="0" smtClean="0"/>
          </a:p>
        </p:txBody>
      </p:sp>
      <p:sp>
        <p:nvSpPr>
          <p:cNvPr id="13314" name="Segnaposto piè di pagina 4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it-IT" smtClean="0"/>
              <a:t>Infermiera Graziella Falcone  UOCPTD Garbagnate Mil.se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2"/>
          <p:cNvSpPr>
            <a:spLocks noGrp="1" noChangeArrowheads="1"/>
          </p:cNvSpPr>
          <p:nvPr>
            <p:ph type="title"/>
          </p:nvPr>
        </p:nvSpPr>
        <p:spPr>
          <a:xfrm>
            <a:off x="1043490" y="413792"/>
            <a:ext cx="7024744" cy="1143000"/>
          </a:xfrm>
        </p:spPr>
        <p:txBody>
          <a:bodyPr/>
          <a:lstStyle/>
          <a:p>
            <a:pPr algn="ctr" eaLnBrk="1" hangingPunct="1"/>
            <a:r>
              <a:rPr lang="it-IT" smtClean="0"/>
              <a:t>La relazione d’aiuto</a:t>
            </a:r>
          </a:p>
        </p:txBody>
      </p:sp>
      <p:sp>
        <p:nvSpPr>
          <p:cNvPr id="14340" name="Rectangle 3"/>
          <p:cNvSpPr>
            <a:spLocks noGrp="1" noChangeArrowheads="1"/>
          </p:cNvSpPr>
          <p:nvPr>
            <p:ph idx="1"/>
          </p:nvPr>
        </p:nvSpPr>
        <p:spPr>
          <a:xfrm>
            <a:off x="899592" y="1916832"/>
            <a:ext cx="7344816" cy="3508977"/>
          </a:xfrm>
        </p:spPr>
        <p:txBody>
          <a:bodyPr>
            <a:normAutofit fontScale="92500" lnSpcReduction="10000"/>
          </a:bodyPr>
          <a:lstStyle/>
          <a:p>
            <a:pPr eaLnBrk="1" hangingPunct="1"/>
            <a:r>
              <a:rPr lang="it-IT" sz="2800" dirty="0" smtClean="0"/>
              <a:t>Empatia: rispetto</a:t>
            </a:r>
          </a:p>
          <a:p>
            <a:pPr eaLnBrk="1" hangingPunct="1">
              <a:buFontTx/>
              <a:buNone/>
            </a:pPr>
            <a:r>
              <a:rPr lang="it-IT" sz="2800" dirty="0" smtClean="0"/>
              <a:t>                   interesse</a:t>
            </a:r>
          </a:p>
          <a:p>
            <a:pPr eaLnBrk="1" hangingPunct="1">
              <a:buFontTx/>
              <a:buNone/>
            </a:pPr>
            <a:endParaRPr lang="it-IT" sz="2800" dirty="0" smtClean="0"/>
          </a:p>
          <a:p>
            <a:pPr eaLnBrk="1" hangingPunct="1"/>
            <a:r>
              <a:rPr lang="it-IT" sz="2800" dirty="0" smtClean="0"/>
              <a:t>Componenti della relazione: trasparenza</a:t>
            </a:r>
          </a:p>
          <a:p>
            <a:pPr eaLnBrk="1" hangingPunct="1">
              <a:buFontTx/>
              <a:buNone/>
            </a:pPr>
            <a:r>
              <a:rPr lang="it-IT" sz="2800" dirty="0" smtClean="0"/>
              <a:t>                                                   comprensione</a:t>
            </a:r>
          </a:p>
          <a:p>
            <a:pPr eaLnBrk="1" hangingPunct="1">
              <a:buFontTx/>
              <a:buNone/>
            </a:pPr>
            <a:r>
              <a:rPr lang="it-IT" sz="2800" dirty="0" smtClean="0"/>
              <a:t>                                                   accettazione</a:t>
            </a:r>
          </a:p>
          <a:p>
            <a:pPr marL="0" indent="0" eaLnBrk="1" hangingPunct="1">
              <a:buFontTx/>
              <a:buNone/>
            </a:pPr>
            <a:r>
              <a:rPr lang="it-IT" sz="2800" dirty="0" smtClean="0"/>
              <a:t>                                                   ascolto</a:t>
            </a:r>
          </a:p>
          <a:p>
            <a:pPr marL="0" indent="0" eaLnBrk="1" hangingPunct="1">
              <a:buFontTx/>
              <a:buNone/>
            </a:pPr>
            <a:r>
              <a:rPr lang="it-IT" sz="2800" dirty="0"/>
              <a:t> </a:t>
            </a:r>
            <a:r>
              <a:rPr lang="it-IT" sz="2800" dirty="0" smtClean="0"/>
              <a:t>                                                  consapevolezza</a:t>
            </a:r>
          </a:p>
        </p:txBody>
      </p:sp>
      <p:sp>
        <p:nvSpPr>
          <p:cNvPr id="14338" name="Segnaposto piè di pagina 4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it-IT" smtClean="0"/>
              <a:t>Infermiera Graziella Falcone  UOCPTD Garbagnate Mil.se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3"/>
          <p:cNvSpPr>
            <a:spLocks noGrp="1" noChangeArrowheads="1"/>
          </p:cNvSpPr>
          <p:nvPr>
            <p:ph idx="1"/>
          </p:nvPr>
        </p:nvSpPr>
        <p:spPr>
          <a:xfrm>
            <a:off x="827584" y="1647627"/>
            <a:ext cx="7560840" cy="3221533"/>
          </a:xfrm>
          <a:solidFill>
            <a:schemeClr val="bg2">
              <a:lumMod val="40000"/>
              <a:lumOff val="60000"/>
            </a:schemeClr>
          </a:solidFill>
        </p:spPr>
        <p:txBody>
          <a:bodyPr>
            <a:noAutofit/>
          </a:bodyPr>
          <a:lstStyle/>
          <a:p>
            <a:pPr marL="0" indent="0" eaLnBrk="1" hangingPunct="1">
              <a:buFontTx/>
              <a:buNone/>
            </a:pPr>
            <a:r>
              <a:rPr lang="it-IT" sz="2800" i="1" dirty="0" smtClean="0"/>
              <a:t>“Se basta una parola non fate un discorso,</a:t>
            </a:r>
          </a:p>
          <a:p>
            <a:pPr marL="0" indent="0" eaLnBrk="1" hangingPunct="1">
              <a:buFontTx/>
              <a:buNone/>
            </a:pPr>
            <a:r>
              <a:rPr lang="it-IT" sz="2800" i="1" dirty="0" smtClean="0"/>
              <a:t>se basta un gesto non dite una parola,</a:t>
            </a:r>
          </a:p>
          <a:p>
            <a:pPr marL="0" indent="0" eaLnBrk="1" hangingPunct="1">
              <a:buFontTx/>
              <a:buNone/>
            </a:pPr>
            <a:r>
              <a:rPr lang="it-IT" sz="2800" i="1" dirty="0" smtClean="0"/>
              <a:t>se basta uno sguardo evitate il gesto,</a:t>
            </a:r>
          </a:p>
          <a:p>
            <a:pPr marL="0" indent="0" eaLnBrk="1" hangingPunct="1">
              <a:buFontTx/>
              <a:buNone/>
            </a:pPr>
            <a:r>
              <a:rPr lang="it-IT" sz="2800" i="1" dirty="0" smtClean="0"/>
              <a:t>se basta il silenzio tralasciate anche lo sguardo”</a:t>
            </a:r>
          </a:p>
          <a:p>
            <a:pPr marL="0" indent="0" eaLnBrk="1" hangingPunct="1">
              <a:buFontTx/>
              <a:buNone/>
            </a:pPr>
            <a:endParaRPr lang="it-IT" sz="2800" i="1" dirty="0" smtClean="0"/>
          </a:p>
          <a:p>
            <a:pPr marL="0" indent="0" eaLnBrk="1" hangingPunct="1">
              <a:buFontTx/>
              <a:buNone/>
            </a:pPr>
            <a:r>
              <a:rPr lang="it-IT" sz="2800" i="1" dirty="0" smtClean="0"/>
              <a:t>                                                       </a:t>
            </a:r>
            <a:r>
              <a:rPr lang="it-IT" sz="2800" b="1" i="1" dirty="0" smtClean="0"/>
              <a:t>Padre Turoldo</a:t>
            </a:r>
          </a:p>
          <a:p>
            <a:pPr marL="0" indent="0" eaLnBrk="1" hangingPunct="1">
              <a:buFontTx/>
              <a:buNone/>
            </a:pPr>
            <a:endParaRPr lang="it-IT" sz="2800" i="1" dirty="0" smtClean="0"/>
          </a:p>
          <a:p>
            <a:pPr marL="0" indent="0" eaLnBrk="1" hangingPunct="1">
              <a:buFontTx/>
              <a:buNone/>
            </a:pPr>
            <a:r>
              <a:rPr lang="it-IT" sz="2800" i="1" dirty="0" smtClean="0"/>
              <a:t>                                               </a:t>
            </a:r>
          </a:p>
        </p:txBody>
      </p:sp>
      <p:sp>
        <p:nvSpPr>
          <p:cNvPr id="15362" name="Segnaposto piè di pagina 4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it-IT" smtClean="0"/>
              <a:t>Infermiera Graziella Falcone  UOCPTD Garbagnate Mil.se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Rectangle 3"/>
          <p:cNvSpPr>
            <a:spLocks noGrp="1" noChangeArrowheads="1"/>
          </p:cNvSpPr>
          <p:nvPr>
            <p:ph idx="1"/>
          </p:nvPr>
        </p:nvSpPr>
        <p:spPr>
          <a:xfrm>
            <a:off x="899592" y="1773163"/>
            <a:ext cx="7272808" cy="3240013"/>
          </a:xfrm>
          <a:solidFill>
            <a:schemeClr val="bg2">
              <a:lumMod val="40000"/>
              <a:lumOff val="60000"/>
            </a:schemeClr>
          </a:solidFill>
        </p:spPr>
        <p:txBody>
          <a:bodyPr>
            <a:noAutofit/>
          </a:bodyPr>
          <a:lstStyle/>
          <a:p>
            <a:pPr algn="r" eaLnBrk="1" hangingPunct="1">
              <a:lnSpc>
                <a:spcPct val="90000"/>
              </a:lnSpc>
              <a:buFontTx/>
              <a:buNone/>
            </a:pPr>
            <a:endParaRPr lang="it-IT" sz="2800" i="1" dirty="0" smtClean="0"/>
          </a:p>
          <a:p>
            <a:pPr algn="r" eaLnBrk="1" hangingPunct="1">
              <a:lnSpc>
                <a:spcPct val="90000"/>
              </a:lnSpc>
              <a:buFontTx/>
              <a:buNone/>
            </a:pPr>
            <a:r>
              <a:rPr lang="it-IT" sz="2800" i="1" dirty="0" smtClean="0"/>
              <a:t>“Per conoscere una cosa ti devi immergere in essa come immergeresti la penna nell’inchiostro, lasciate che sia lei a scrivervi con le sue parole”</a:t>
            </a:r>
          </a:p>
          <a:p>
            <a:pPr algn="r" eaLnBrk="1" hangingPunct="1">
              <a:lnSpc>
                <a:spcPct val="90000"/>
              </a:lnSpc>
              <a:buFontTx/>
              <a:buNone/>
            </a:pPr>
            <a:endParaRPr lang="it-IT" sz="2800" i="1" dirty="0" smtClean="0"/>
          </a:p>
          <a:p>
            <a:pPr algn="r" eaLnBrk="1" hangingPunct="1">
              <a:lnSpc>
                <a:spcPct val="90000"/>
              </a:lnSpc>
              <a:buFontTx/>
              <a:buNone/>
            </a:pPr>
            <a:r>
              <a:rPr lang="it-IT" sz="2800" b="1" i="1" dirty="0" err="1" smtClean="0"/>
              <a:t>Elisabeth</a:t>
            </a:r>
            <a:r>
              <a:rPr lang="it-IT" sz="2800" b="1" i="1" dirty="0" smtClean="0"/>
              <a:t> Ayres</a:t>
            </a:r>
          </a:p>
          <a:p>
            <a:pPr algn="r" eaLnBrk="1" hangingPunct="1">
              <a:lnSpc>
                <a:spcPct val="90000"/>
              </a:lnSpc>
              <a:buFontTx/>
              <a:buNone/>
            </a:pPr>
            <a:endParaRPr lang="it-IT" sz="2800" b="1" dirty="0" smtClean="0"/>
          </a:p>
          <a:p>
            <a:pPr algn="r" eaLnBrk="1" hangingPunct="1">
              <a:lnSpc>
                <a:spcPct val="90000"/>
              </a:lnSpc>
              <a:buFontTx/>
              <a:buNone/>
            </a:pPr>
            <a:r>
              <a:rPr lang="it-IT" sz="2800" b="1" dirty="0" smtClean="0"/>
              <a:t>                                                      </a:t>
            </a:r>
            <a:endParaRPr lang="it-IT" sz="2800" dirty="0" smtClean="0"/>
          </a:p>
          <a:p>
            <a:pPr algn="r" eaLnBrk="1" hangingPunct="1">
              <a:lnSpc>
                <a:spcPct val="90000"/>
              </a:lnSpc>
              <a:buFontTx/>
              <a:buNone/>
            </a:pPr>
            <a:endParaRPr lang="it-IT" sz="2800" dirty="0" smtClean="0"/>
          </a:p>
          <a:p>
            <a:pPr algn="r" eaLnBrk="1" hangingPunct="1">
              <a:lnSpc>
                <a:spcPct val="90000"/>
              </a:lnSpc>
              <a:buFontTx/>
              <a:buNone/>
            </a:pPr>
            <a:endParaRPr lang="it-IT" sz="2800" dirty="0" smtClean="0"/>
          </a:p>
          <a:p>
            <a:pPr algn="r" eaLnBrk="1" hangingPunct="1">
              <a:lnSpc>
                <a:spcPct val="90000"/>
              </a:lnSpc>
              <a:buFontTx/>
              <a:buNone/>
            </a:pPr>
            <a:endParaRPr lang="it-IT" sz="2800" dirty="0" smtClean="0"/>
          </a:p>
          <a:p>
            <a:pPr algn="r" eaLnBrk="1" hangingPunct="1">
              <a:lnSpc>
                <a:spcPct val="90000"/>
              </a:lnSpc>
              <a:buFontTx/>
              <a:buNone/>
            </a:pPr>
            <a:endParaRPr lang="it-IT" sz="2800" dirty="0" smtClean="0"/>
          </a:p>
          <a:p>
            <a:pPr algn="r" eaLnBrk="1" hangingPunct="1">
              <a:lnSpc>
                <a:spcPct val="90000"/>
              </a:lnSpc>
              <a:buFontTx/>
              <a:buNone/>
            </a:pPr>
            <a:endParaRPr lang="it-IT" sz="2800" dirty="0" smtClean="0"/>
          </a:p>
          <a:p>
            <a:pPr algn="r" eaLnBrk="1" hangingPunct="1">
              <a:lnSpc>
                <a:spcPct val="90000"/>
              </a:lnSpc>
              <a:buFontTx/>
              <a:buNone/>
            </a:pPr>
            <a:r>
              <a:rPr lang="it-IT" sz="2800" dirty="0" smtClean="0"/>
              <a:t>                                            </a:t>
            </a:r>
          </a:p>
        </p:txBody>
      </p:sp>
      <p:sp>
        <p:nvSpPr>
          <p:cNvPr id="16386" name="Segnaposto piè di pagina 4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it-IT" smtClean="0"/>
              <a:t>Infermiera Graziella Falcone  UOCPTD Garbagnate Mil.se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2"/>
          <p:cNvSpPr>
            <a:spLocks noGrp="1" noChangeArrowheads="1"/>
          </p:cNvSpPr>
          <p:nvPr>
            <p:ph type="title"/>
          </p:nvPr>
        </p:nvSpPr>
        <p:spPr>
          <a:xfrm>
            <a:off x="1043490" y="692696"/>
            <a:ext cx="7024744" cy="1143000"/>
          </a:xfrm>
        </p:spPr>
        <p:txBody>
          <a:bodyPr/>
          <a:lstStyle/>
          <a:p>
            <a:pPr algn="ctr" eaLnBrk="1" hangingPunct="1"/>
            <a:r>
              <a:rPr lang="it-IT" smtClean="0"/>
              <a:t>Storia di Giacomo</a:t>
            </a:r>
          </a:p>
        </p:txBody>
      </p:sp>
      <p:sp>
        <p:nvSpPr>
          <p:cNvPr id="17412" name="Rectangle 3"/>
          <p:cNvSpPr>
            <a:spLocks noGrp="1" noChangeArrowheads="1"/>
          </p:cNvSpPr>
          <p:nvPr>
            <p:ph idx="1"/>
          </p:nvPr>
        </p:nvSpPr>
        <p:spPr>
          <a:xfrm>
            <a:off x="1179059" y="2276872"/>
            <a:ext cx="6777317" cy="3508977"/>
          </a:xfrm>
        </p:spPr>
        <p:txBody>
          <a:bodyPr>
            <a:normAutofit/>
          </a:bodyPr>
          <a:lstStyle/>
          <a:p>
            <a:pPr eaLnBrk="1" hangingPunct="1"/>
            <a:r>
              <a:rPr lang="it-IT" sz="2800" dirty="0" smtClean="0"/>
              <a:t>Età 74 anni</a:t>
            </a:r>
          </a:p>
          <a:p>
            <a:pPr eaLnBrk="1" hangingPunct="1"/>
            <a:r>
              <a:rPr lang="it-IT" sz="2800" dirty="0" err="1" smtClean="0"/>
              <a:t>Diagnosi:neoplasia</a:t>
            </a:r>
            <a:r>
              <a:rPr lang="it-IT" sz="2800" dirty="0" smtClean="0"/>
              <a:t> polmone e pregressa tetraplegia</a:t>
            </a:r>
          </a:p>
          <a:p>
            <a:pPr eaLnBrk="1" hangingPunct="1"/>
            <a:r>
              <a:rPr lang="it-IT" sz="2800" dirty="0" smtClean="0"/>
              <a:t>Famiglia: moglie settantenne e due figlie di 40 e 43 anni </a:t>
            </a:r>
          </a:p>
          <a:p>
            <a:pPr eaLnBrk="1" hangingPunct="1"/>
            <a:r>
              <a:rPr lang="it-IT" sz="2800" dirty="0" smtClean="0"/>
              <a:t>Risorse aggiuntive: nessuna</a:t>
            </a:r>
          </a:p>
        </p:txBody>
      </p:sp>
      <p:sp>
        <p:nvSpPr>
          <p:cNvPr id="17410" name="Segnaposto piè di pagina 4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it-IT" smtClean="0"/>
              <a:t>Infermiera Graziella Falcone  UOCPTD Garbagnate Mil.se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Rectangle 2"/>
          <p:cNvSpPr>
            <a:spLocks noGrp="1" noChangeArrowheads="1"/>
          </p:cNvSpPr>
          <p:nvPr>
            <p:ph type="title"/>
          </p:nvPr>
        </p:nvSpPr>
        <p:spPr>
          <a:xfrm>
            <a:off x="1043490" y="692696"/>
            <a:ext cx="7024744" cy="1143000"/>
          </a:xfrm>
        </p:spPr>
        <p:txBody>
          <a:bodyPr/>
          <a:lstStyle/>
          <a:p>
            <a:pPr algn="ctr" eaLnBrk="1" hangingPunct="1"/>
            <a:r>
              <a:rPr lang="it-IT" smtClean="0"/>
              <a:t>Storia di Fabio</a:t>
            </a:r>
          </a:p>
        </p:txBody>
      </p:sp>
      <p:sp>
        <p:nvSpPr>
          <p:cNvPr id="18436" name="Rectangle 3"/>
          <p:cNvSpPr>
            <a:spLocks noGrp="1" noChangeArrowheads="1"/>
          </p:cNvSpPr>
          <p:nvPr>
            <p:ph idx="1"/>
          </p:nvPr>
        </p:nvSpPr>
        <p:spPr>
          <a:xfrm>
            <a:off x="1179059" y="1988840"/>
            <a:ext cx="6777317" cy="3508977"/>
          </a:xfrm>
        </p:spPr>
        <p:txBody>
          <a:bodyPr>
            <a:normAutofit/>
          </a:bodyPr>
          <a:lstStyle/>
          <a:p>
            <a:pPr eaLnBrk="1" hangingPunct="1"/>
            <a:r>
              <a:rPr lang="it-IT" sz="2800" smtClean="0"/>
              <a:t>Età: 51 anni</a:t>
            </a:r>
          </a:p>
          <a:p>
            <a:pPr eaLnBrk="1" hangingPunct="1"/>
            <a:r>
              <a:rPr lang="it-IT" sz="2800" smtClean="0"/>
              <a:t>Diagnosi: neoplasia cerebrale</a:t>
            </a:r>
          </a:p>
          <a:p>
            <a:pPr eaLnBrk="1" hangingPunct="1"/>
            <a:r>
              <a:rPr lang="it-IT" sz="2800" smtClean="0"/>
              <a:t>Famiglia: moglie quarantenne, due bambini di 7 e 9 anni</a:t>
            </a:r>
          </a:p>
          <a:p>
            <a:pPr eaLnBrk="1" hangingPunct="1"/>
            <a:r>
              <a:rPr lang="it-IT" sz="2800" smtClean="0"/>
              <a:t>Famiglia d’origine: mamma settantenne e 3 fratelli </a:t>
            </a:r>
          </a:p>
          <a:p>
            <a:pPr eaLnBrk="1" hangingPunct="1"/>
            <a:r>
              <a:rPr lang="it-IT" sz="2800" smtClean="0"/>
              <a:t>Altre risorse: suoceri e cognata</a:t>
            </a:r>
          </a:p>
          <a:p>
            <a:pPr eaLnBrk="1" hangingPunct="1"/>
            <a:endParaRPr lang="it-IT" sz="2800" smtClean="0"/>
          </a:p>
        </p:txBody>
      </p:sp>
      <p:sp>
        <p:nvSpPr>
          <p:cNvPr id="18434" name="Segnaposto piè di pagina 4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it-IT" smtClean="0"/>
              <a:t>Infermiera Graziella Falcone  UOCPTD Garbagnate Mil.se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egnaposto piè di pagina 4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it-IT" smtClean="0"/>
              <a:t>Infermiera Graziella Falcone  UOCPTD Garbagnate Mil.se</a:t>
            </a:r>
          </a:p>
        </p:txBody>
      </p:sp>
      <p:pic>
        <p:nvPicPr>
          <p:cNvPr id="19459" name="Picture 4" descr="Falcone 1 00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07" r="44466" b="29982"/>
          <a:stretch>
            <a:fillRect/>
          </a:stretch>
        </p:blipFill>
        <p:spPr bwMode="auto">
          <a:xfrm>
            <a:off x="1020316" y="44624"/>
            <a:ext cx="3695700" cy="662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5" name="Picture 5" descr="Falcone 2 00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172" b="33380"/>
          <a:stretch>
            <a:fillRect/>
          </a:stretch>
        </p:blipFill>
        <p:spPr bwMode="auto">
          <a:xfrm>
            <a:off x="4717429" y="44624"/>
            <a:ext cx="3382963" cy="662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1979713" y="2836962"/>
            <a:ext cx="5544616" cy="2896294"/>
          </a:xfrm>
        </p:spPr>
        <p:txBody>
          <a:bodyPr>
            <a:noAutofit/>
          </a:bodyPr>
          <a:lstStyle/>
          <a:p>
            <a:pPr algn="ctr" eaLnBrk="1" hangingPunct="1">
              <a:buFontTx/>
              <a:buNone/>
            </a:pPr>
            <a:r>
              <a:rPr lang="it-IT" sz="6600" dirty="0" smtClean="0">
                <a:latin typeface="Brussels" pitchFamily="2" charset="0"/>
              </a:rPr>
              <a:t>Grazie</a:t>
            </a:r>
          </a:p>
          <a:p>
            <a:pPr algn="ctr" eaLnBrk="1" hangingPunct="1">
              <a:buFontTx/>
              <a:buNone/>
            </a:pPr>
            <a:endParaRPr lang="it-IT" dirty="0" smtClean="0">
              <a:latin typeface="Brussels" pitchFamily="2" charset="0"/>
            </a:endParaRPr>
          </a:p>
          <a:p>
            <a:pPr algn="ctr" eaLnBrk="1" hangingPunct="1">
              <a:buFontTx/>
              <a:buNone/>
            </a:pPr>
            <a:endParaRPr lang="it-IT" dirty="0" smtClean="0">
              <a:latin typeface="Brussels" pitchFamily="2" charset="0"/>
            </a:endParaRPr>
          </a:p>
          <a:p>
            <a:pPr algn="ctr" eaLnBrk="1" hangingPunct="1">
              <a:buFontTx/>
              <a:buNone/>
            </a:pPr>
            <a:endParaRPr lang="it-IT" dirty="0" smtClean="0">
              <a:latin typeface="Brussels" pitchFamily="2" charset="0"/>
            </a:endParaRPr>
          </a:p>
          <a:p>
            <a:pPr algn="ctr" eaLnBrk="1" hangingPunct="1">
              <a:buFontTx/>
              <a:buNone/>
            </a:pPr>
            <a:r>
              <a:rPr lang="it-IT" dirty="0" smtClean="0">
                <a:latin typeface="Brussels" pitchFamily="2" charset="0"/>
              </a:rPr>
              <a:t>       </a:t>
            </a:r>
            <a:r>
              <a:rPr lang="it-IT" sz="1600" dirty="0" smtClean="0"/>
              <a:t>gfalcone@aogarbagnate.lombardia.it</a:t>
            </a:r>
            <a:endParaRPr lang="it-IT" sz="3200" dirty="0" smtClean="0">
              <a:latin typeface="Brussels" pitchFamily="2" charset="0"/>
            </a:endParaRPr>
          </a:p>
        </p:txBody>
      </p:sp>
      <p:pic>
        <p:nvPicPr>
          <p:cNvPr id="20484" name="Picture 4" descr="C:\Users\Flavia\Pictures\guestbook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9418" y="692696"/>
            <a:ext cx="2771775" cy="2000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Informazioni 1">
            <a:hlinkClick r:id="" action="ppaction://noaction" highlightClick="1"/>
          </p:cNvPr>
          <p:cNvSpPr/>
          <p:nvPr/>
        </p:nvSpPr>
        <p:spPr>
          <a:xfrm>
            <a:off x="3059832" y="5301208"/>
            <a:ext cx="355553" cy="288032"/>
          </a:xfrm>
          <a:prstGeom prst="actionButtonInformat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2"/>
          <p:cNvSpPr>
            <a:spLocks noGrp="1" noChangeArrowheads="1"/>
          </p:cNvSpPr>
          <p:nvPr>
            <p:ph type="title"/>
          </p:nvPr>
        </p:nvSpPr>
        <p:spPr>
          <a:xfrm>
            <a:off x="1043490" y="692696"/>
            <a:ext cx="7024744" cy="1143000"/>
          </a:xfrm>
        </p:spPr>
        <p:txBody>
          <a:bodyPr>
            <a:normAutofit fontScale="90000"/>
          </a:bodyPr>
          <a:lstStyle/>
          <a:p>
            <a:pPr algn="ctr" eaLnBrk="1" hangingPunct="1"/>
            <a:r>
              <a:rPr lang="it-IT" sz="4000" smtClean="0"/>
              <a:t>Unità Operativa di Cure Palliative e Terapia del Dolore</a:t>
            </a:r>
          </a:p>
        </p:txBody>
      </p:sp>
      <p:sp>
        <p:nvSpPr>
          <p:cNvPr id="3076" name="Rectangle 3"/>
          <p:cNvSpPr>
            <a:spLocks noGrp="1" noChangeArrowheads="1"/>
          </p:cNvSpPr>
          <p:nvPr>
            <p:ph idx="1"/>
          </p:nvPr>
        </p:nvSpPr>
        <p:spPr>
          <a:xfrm>
            <a:off x="1179059" y="2323652"/>
            <a:ext cx="6777317" cy="3508977"/>
          </a:xfrm>
        </p:spPr>
        <p:txBody>
          <a:bodyPr/>
          <a:lstStyle/>
          <a:p>
            <a:pPr eaLnBrk="1" hangingPunct="1">
              <a:buFontTx/>
              <a:buNone/>
            </a:pPr>
            <a:endParaRPr lang="it-IT" smtClean="0"/>
          </a:p>
          <a:p>
            <a:pPr eaLnBrk="1" hangingPunct="1"/>
            <a:r>
              <a:rPr lang="it-IT" smtClean="0"/>
              <a:t>Territorio: 23 comuni </a:t>
            </a:r>
          </a:p>
          <a:p>
            <a:pPr eaLnBrk="1" hangingPunct="1"/>
            <a:endParaRPr lang="it-IT" smtClean="0"/>
          </a:p>
          <a:p>
            <a:pPr eaLnBrk="1" hangingPunct="1"/>
            <a:r>
              <a:rPr lang="it-IT" smtClean="0"/>
              <a:t>540 pz oncologici seguiti nel 2010</a:t>
            </a:r>
          </a:p>
          <a:p>
            <a:pPr eaLnBrk="1" hangingPunct="1"/>
            <a:endParaRPr lang="it-IT" smtClean="0"/>
          </a:p>
          <a:p>
            <a:pPr eaLnBrk="1" hangingPunct="1"/>
            <a:r>
              <a:rPr lang="it-IT" smtClean="0"/>
              <a:t>Equipe</a:t>
            </a:r>
          </a:p>
        </p:txBody>
      </p:sp>
      <p:sp>
        <p:nvSpPr>
          <p:cNvPr id="3074" name="Segnaposto piè di pagina 4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it-IT" smtClean="0"/>
              <a:t>Infermiera Graziella Falcone  UOCPTD Garbagnate Mil.se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>
          <a:xfrm>
            <a:off x="1043490" y="701824"/>
            <a:ext cx="7024744" cy="1143000"/>
          </a:xfrm>
        </p:spPr>
        <p:txBody>
          <a:bodyPr/>
          <a:lstStyle/>
          <a:p>
            <a:pPr algn="ctr" eaLnBrk="1" hangingPunct="1"/>
            <a:r>
              <a:rPr lang="it-IT" smtClean="0"/>
              <a:t>Funzione dell’équipe</a:t>
            </a:r>
          </a:p>
        </p:txBody>
      </p:sp>
      <p:sp>
        <p:nvSpPr>
          <p:cNvPr id="4100" name="Rectangle 3"/>
          <p:cNvSpPr>
            <a:spLocks noGrp="1" noChangeArrowheads="1"/>
          </p:cNvSpPr>
          <p:nvPr>
            <p:ph idx="1"/>
          </p:nvPr>
        </p:nvSpPr>
        <p:spPr>
          <a:xfrm>
            <a:off x="1179059" y="2323652"/>
            <a:ext cx="6777317" cy="3508977"/>
          </a:xfrm>
        </p:spPr>
        <p:txBody>
          <a:bodyPr>
            <a:normAutofit/>
          </a:bodyPr>
          <a:lstStyle/>
          <a:p>
            <a:pPr eaLnBrk="1" hangingPunct="1"/>
            <a:r>
              <a:rPr lang="it-IT" smtClean="0"/>
              <a:t>Garantire una cura umanizzata</a:t>
            </a:r>
          </a:p>
          <a:p>
            <a:pPr eaLnBrk="1" hangingPunct="1"/>
            <a:endParaRPr lang="it-IT" smtClean="0"/>
          </a:p>
          <a:p>
            <a:pPr eaLnBrk="1" hangingPunct="1"/>
            <a:r>
              <a:rPr lang="it-IT" smtClean="0"/>
              <a:t>Alleanza terapeutica con il paziente</a:t>
            </a:r>
          </a:p>
          <a:p>
            <a:pPr eaLnBrk="1" hangingPunct="1"/>
            <a:endParaRPr lang="it-IT" smtClean="0"/>
          </a:p>
          <a:p>
            <a:pPr eaLnBrk="1" hangingPunct="1"/>
            <a:r>
              <a:rPr lang="it-IT" smtClean="0"/>
              <a:t>Alleanza terapeutica con la famiglia</a:t>
            </a:r>
          </a:p>
          <a:p>
            <a:pPr eaLnBrk="1" hangingPunct="1"/>
            <a:endParaRPr lang="it-IT" smtClean="0"/>
          </a:p>
          <a:p>
            <a:pPr eaLnBrk="1" hangingPunct="1"/>
            <a:r>
              <a:rPr lang="it-IT" smtClean="0"/>
              <a:t>Alleanza terapeutica fra i membri dell’equipe stessa</a:t>
            </a:r>
          </a:p>
        </p:txBody>
      </p:sp>
      <p:sp>
        <p:nvSpPr>
          <p:cNvPr id="4098" name="Segnaposto piè di pagina 4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it-IT" smtClean="0"/>
              <a:t>Infermiera Graziella Falcone  UOCPTD Garbagnate Mil.se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3"/>
          <p:cNvSpPr>
            <a:spLocks noGrp="1" noChangeArrowheads="1"/>
          </p:cNvSpPr>
          <p:nvPr>
            <p:ph idx="1"/>
          </p:nvPr>
        </p:nvSpPr>
        <p:spPr>
          <a:xfrm>
            <a:off x="1179059" y="1844824"/>
            <a:ext cx="6777317" cy="3508977"/>
          </a:xfrm>
          <a:solidFill>
            <a:schemeClr val="bg2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  <a:buFontTx/>
              <a:buNone/>
            </a:pPr>
            <a:endParaRPr lang="it-IT" i="1" dirty="0" smtClean="0"/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it-IT" i="1" dirty="0" smtClean="0"/>
              <a:t>“ L’assistenza è un’ arte e se deve essere realizzata come un’arte, richiede una devozione totale e una preparazione, come in una qualunque opera di pittore o scultore con la differenza che non si ha a che fare con una tela ma con il corpo umano, il tempio dello spirito di Dio. E’ la più bella delle Arti.”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it-IT" i="1" dirty="0" smtClean="0"/>
              <a:t>                                          Florence </a:t>
            </a:r>
            <a:r>
              <a:rPr lang="it-IT" i="1" dirty="0" err="1" smtClean="0"/>
              <a:t>Nightingale</a:t>
            </a:r>
            <a:endParaRPr lang="it-IT" i="1" dirty="0" smtClean="0"/>
          </a:p>
        </p:txBody>
      </p:sp>
      <p:sp>
        <p:nvSpPr>
          <p:cNvPr id="5122" name="Segnaposto piè di pagina 4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it-IT" smtClean="0"/>
              <a:t>Infermiera Graziella Falcone  UOCPTD Garbagnate Mil.se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2"/>
          <p:cNvSpPr>
            <a:spLocks noGrp="1" noChangeArrowheads="1"/>
          </p:cNvSpPr>
          <p:nvPr>
            <p:ph type="title"/>
          </p:nvPr>
        </p:nvSpPr>
        <p:spPr>
          <a:xfrm>
            <a:off x="1043490" y="332656"/>
            <a:ext cx="7024744" cy="1143000"/>
          </a:xfrm>
        </p:spPr>
        <p:txBody>
          <a:bodyPr/>
          <a:lstStyle/>
          <a:p>
            <a:pPr algn="ctr" eaLnBrk="1" hangingPunct="1"/>
            <a:r>
              <a:rPr lang="it-IT" dirty="0" smtClean="0"/>
              <a:t>Cure Palliative</a:t>
            </a:r>
          </a:p>
        </p:txBody>
      </p:sp>
      <p:sp>
        <p:nvSpPr>
          <p:cNvPr id="6148" name="Rectangle 3"/>
          <p:cNvSpPr>
            <a:spLocks noGrp="1" noChangeArrowheads="1"/>
          </p:cNvSpPr>
          <p:nvPr>
            <p:ph idx="1"/>
          </p:nvPr>
        </p:nvSpPr>
        <p:spPr>
          <a:xfrm>
            <a:off x="662880" y="1556792"/>
            <a:ext cx="7869560" cy="4525962"/>
          </a:xfrm>
        </p:spPr>
        <p:txBody>
          <a:bodyPr>
            <a:normAutofit/>
          </a:bodyPr>
          <a:lstStyle/>
          <a:p>
            <a:pPr eaLnBrk="1" hangingPunct="1"/>
            <a:r>
              <a:rPr lang="it-IT" sz="2800" dirty="0" smtClean="0"/>
              <a:t>Definizione dell’OMS: </a:t>
            </a:r>
            <a:r>
              <a:rPr lang="it-IT" sz="2800" i="1" dirty="0" smtClean="0"/>
              <a:t>“ Le CP prevedono l’assistenza globale, attiva di  tutte quelle persone la cui malattia non risponde ai trattamenti curativi. È fondamentale affrontare e controllare il dolore, gli altri sintomi e le problematiche sociali, psicologiche e spirituali.”</a:t>
            </a:r>
          </a:p>
          <a:p>
            <a:pPr eaLnBrk="1" hangingPunct="1"/>
            <a:r>
              <a:rPr lang="it-IT" sz="2800" dirty="0" smtClean="0"/>
              <a:t>Definizione di “palliativo”</a:t>
            </a:r>
          </a:p>
          <a:p>
            <a:pPr eaLnBrk="1" hangingPunct="1"/>
            <a:r>
              <a:rPr lang="it-IT" sz="2800" dirty="0" smtClean="0"/>
              <a:t>Definizione di “to cure-to care”</a:t>
            </a:r>
          </a:p>
          <a:p>
            <a:pPr eaLnBrk="1" hangingPunct="1"/>
            <a:r>
              <a:rPr lang="it-IT" sz="2800" dirty="0" smtClean="0"/>
              <a:t>Definizione di “dolore totale”</a:t>
            </a:r>
          </a:p>
          <a:p>
            <a:pPr eaLnBrk="1" hangingPunct="1">
              <a:buFontTx/>
              <a:buNone/>
            </a:pPr>
            <a:endParaRPr lang="it-IT" dirty="0" smtClean="0"/>
          </a:p>
        </p:txBody>
      </p:sp>
      <p:sp>
        <p:nvSpPr>
          <p:cNvPr id="6146" name="Segnaposto piè di pagina 4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it-IT" smtClean="0"/>
              <a:t>Infermiera Graziella Falcone  UOCPTD Garbagnate Mil.se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27584" y="817582"/>
            <a:ext cx="7416823" cy="1202485"/>
          </a:xfrm>
        </p:spPr>
        <p:txBody>
          <a:bodyPr>
            <a:noAutofit/>
          </a:bodyPr>
          <a:lstStyle/>
          <a:p>
            <a:pPr algn="l"/>
            <a:r>
              <a:rPr lang="it-IT" sz="2800" dirty="0"/>
              <a:t>Riguardo alla famiglia </a:t>
            </a:r>
            <a:r>
              <a:rPr lang="it-IT" sz="2800" b="1" dirty="0" err="1"/>
              <a:t>Elisabeth</a:t>
            </a:r>
            <a:r>
              <a:rPr lang="it-IT" sz="2800" b="1" dirty="0"/>
              <a:t> </a:t>
            </a:r>
            <a:r>
              <a:rPr lang="it-IT" sz="2800" b="1" dirty="0" err="1"/>
              <a:t>Kubler</a:t>
            </a:r>
            <a:r>
              <a:rPr lang="it-IT" sz="2800" b="1" dirty="0"/>
              <a:t> </a:t>
            </a:r>
            <a:r>
              <a:rPr lang="it-IT" sz="2800" b="1" dirty="0" err="1"/>
              <a:t>Ross</a:t>
            </a:r>
            <a:r>
              <a:rPr lang="it-IT" sz="2800" dirty="0"/>
              <a:t> ci dice…</a:t>
            </a:r>
            <a:br>
              <a:rPr lang="it-IT" sz="2800" dirty="0"/>
            </a:br>
            <a:endParaRPr lang="it-IT" sz="2800" dirty="0"/>
          </a:p>
        </p:txBody>
      </p:sp>
      <p:sp>
        <p:nvSpPr>
          <p:cNvPr id="7171" name="Rectangle 3"/>
          <p:cNvSpPr>
            <a:spLocks noGrp="1" noChangeArrowheads="1"/>
          </p:cNvSpPr>
          <p:nvPr>
            <p:ph idx="1"/>
          </p:nvPr>
        </p:nvSpPr>
        <p:spPr>
          <a:xfrm>
            <a:off x="1463040" y="2119257"/>
            <a:ext cx="6196405" cy="3037935"/>
          </a:xfrm>
          <a:solidFill>
            <a:schemeClr val="bg2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pPr eaLnBrk="1" hangingPunct="1">
              <a:buFontTx/>
              <a:buNone/>
            </a:pPr>
            <a:endParaRPr lang="it-IT" sz="2800" dirty="0" smtClean="0"/>
          </a:p>
          <a:p>
            <a:pPr eaLnBrk="1" hangingPunct="1">
              <a:buFontTx/>
              <a:buNone/>
            </a:pPr>
            <a:r>
              <a:rPr lang="it-IT" sz="2800" dirty="0" smtClean="0"/>
              <a:t>“…</a:t>
            </a:r>
            <a:r>
              <a:rPr lang="it-IT" sz="2800" i="1" dirty="0" smtClean="0"/>
              <a:t>le sue reazioni contribuiranno molto rispetto all’atteggiamento che </a:t>
            </a:r>
            <a:r>
              <a:rPr lang="it-IT" sz="2800" i="1" dirty="0" err="1" smtClean="0"/>
              <a:t>che</a:t>
            </a:r>
            <a:r>
              <a:rPr lang="it-IT" sz="2800" i="1" dirty="0" smtClean="0"/>
              <a:t> il malato assumerà di fronte alla malattia..”</a:t>
            </a:r>
          </a:p>
        </p:txBody>
      </p:sp>
      <p:sp>
        <p:nvSpPr>
          <p:cNvPr id="7170" name="Segnaposto piè di pagina 4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it-IT" smtClean="0"/>
              <a:t>Infermiera Graziella Falcone  UOCPTD Garbagnate Mil.se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>
          <a:xfrm>
            <a:off x="1043490" y="692696"/>
            <a:ext cx="7024744" cy="1143000"/>
          </a:xfrm>
        </p:spPr>
        <p:txBody>
          <a:bodyPr/>
          <a:lstStyle/>
          <a:p>
            <a:pPr algn="ctr" eaLnBrk="1" hangingPunct="1"/>
            <a:r>
              <a:rPr lang="it-IT" dirty="0" smtClean="0"/>
              <a:t>Cancro</a:t>
            </a:r>
          </a:p>
        </p:txBody>
      </p:sp>
      <p:sp>
        <p:nvSpPr>
          <p:cNvPr id="8196" name="Rectangle 3"/>
          <p:cNvSpPr>
            <a:spLocks noGrp="1" noChangeArrowheads="1"/>
          </p:cNvSpPr>
          <p:nvPr>
            <p:ph idx="1"/>
          </p:nvPr>
        </p:nvSpPr>
        <p:spPr>
          <a:xfrm>
            <a:off x="899592" y="2132856"/>
            <a:ext cx="7353381" cy="3508977"/>
          </a:xfrm>
        </p:spPr>
        <p:txBody>
          <a:bodyPr>
            <a:normAutofit/>
          </a:bodyPr>
          <a:lstStyle/>
          <a:p>
            <a:pPr eaLnBrk="1" hangingPunct="1"/>
            <a:r>
              <a:rPr lang="it-IT" sz="2800" dirty="0" smtClean="0"/>
              <a:t>Malattia familiare (non solo individuale)</a:t>
            </a:r>
          </a:p>
          <a:p>
            <a:pPr eaLnBrk="1" hangingPunct="1"/>
            <a:endParaRPr lang="it-IT" sz="3200" dirty="0" smtClean="0"/>
          </a:p>
          <a:p>
            <a:pPr eaLnBrk="1" hangingPunct="1"/>
            <a:r>
              <a:rPr lang="it-IT" sz="2800" dirty="0" smtClean="0"/>
              <a:t>Famiglia attuale, famiglia d’origine</a:t>
            </a:r>
          </a:p>
          <a:p>
            <a:pPr eaLnBrk="1" hangingPunct="1"/>
            <a:endParaRPr lang="it-IT" sz="2800" dirty="0" smtClean="0"/>
          </a:p>
          <a:p>
            <a:pPr eaLnBrk="1" hangingPunct="1"/>
            <a:r>
              <a:rPr lang="it-IT" sz="2800" dirty="0" smtClean="0"/>
              <a:t>Fonte di stress </a:t>
            </a:r>
            <a:r>
              <a:rPr lang="it-IT" sz="2800" dirty="0" smtClean="0">
                <a:sym typeface="Wingdings" pitchFamily="2" charset="2"/>
              </a:rPr>
              <a:t> diverse reazioni</a:t>
            </a:r>
            <a:endParaRPr lang="it-IT" sz="2800" dirty="0" smtClean="0"/>
          </a:p>
        </p:txBody>
      </p:sp>
      <p:sp>
        <p:nvSpPr>
          <p:cNvPr id="8194" name="Segnaposto piè di pagina 4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it-IT" smtClean="0"/>
              <a:t>Infermiera Graziella Falcone  UOCPTD Garbagnate Mil.se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title"/>
          </p:nvPr>
        </p:nvSpPr>
        <p:spPr>
          <a:xfrm>
            <a:off x="1043490" y="692696"/>
            <a:ext cx="7024744" cy="1143000"/>
          </a:xfrm>
        </p:spPr>
        <p:txBody>
          <a:bodyPr/>
          <a:lstStyle/>
          <a:p>
            <a:pPr algn="ctr" eaLnBrk="1" hangingPunct="1"/>
            <a:r>
              <a:rPr lang="it-IT" dirty="0" smtClean="0"/>
              <a:t>Familiari</a:t>
            </a:r>
          </a:p>
        </p:txBody>
      </p:sp>
      <p:sp>
        <p:nvSpPr>
          <p:cNvPr id="9220" name="Rectangle 3"/>
          <p:cNvSpPr>
            <a:spLocks noGrp="1" noChangeArrowheads="1"/>
          </p:cNvSpPr>
          <p:nvPr>
            <p:ph idx="1"/>
          </p:nvPr>
        </p:nvSpPr>
        <p:spPr>
          <a:xfrm>
            <a:off x="1179059" y="2323652"/>
            <a:ext cx="6777317" cy="3508977"/>
          </a:xfrm>
        </p:spPr>
        <p:txBody>
          <a:bodyPr>
            <a:normAutofit/>
          </a:bodyPr>
          <a:lstStyle/>
          <a:p>
            <a:pPr eaLnBrk="1" hangingPunct="1"/>
            <a:r>
              <a:rPr lang="it-IT" sz="2800" dirty="0" smtClean="0"/>
              <a:t>Difficoltà materiali ed organizzative</a:t>
            </a:r>
          </a:p>
          <a:p>
            <a:pPr eaLnBrk="1" hangingPunct="1"/>
            <a:r>
              <a:rPr lang="it-IT" sz="2800" dirty="0" smtClean="0"/>
              <a:t>Difficoltà emozionali	</a:t>
            </a:r>
          </a:p>
          <a:p>
            <a:pPr eaLnBrk="1" hangingPunct="1"/>
            <a:r>
              <a:rPr lang="it-IT" sz="2800" dirty="0" smtClean="0"/>
              <a:t>Dolore psichico</a:t>
            </a:r>
          </a:p>
          <a:p>
            <a:pPr eaLnBrk="1" hangingPunct="1"/>
            <a:r>
              <a:rPr lang="it-IT" sz="2800" dirty="0" smtClean="0"/>
              <a:t>Isolamento</a:t>
            </a:r>
          </a:p>
          <a:p>
            <a:pPr eaLnBrk="1" hangingPunct="1"/>
            <a:r>
              <a:rPr lang="it-IT" sz="2800" dirty="0" smtClean="0"/>
              <a:t>Congiura del silenzio</a:t>
            </a:r>
          </a:p>
        </p:txBody>
      </p:sp>
      <p:sp>
        <p:nvSpPr>
          <p:cNvPr id="9218" name="Segnaposto piè di pagina 4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it-IT" smtClean="0"/>
              <a:t>Infermiera Graziella Falcone  UOCPTD Garbagnate Mil.se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2"/>
          <p:cNvSpPr>
            <a:spLocks noGrp="1" noChangeArrowheads="1"/>
          </p:cNvSpPr>
          <p:nvPr>
            <p:ph type="title"/>
          </p:nvPr>
        </p:nvSpPr>
        <p:spPr>
          <a:xfrm>
            <a:off x="1043490" y="692696"/>
            <a:ext cx="7024744" cy="1143000"/>
          </a:xfrm>
        </p:spPr>
        <p:txBody>
          <a:bodyPr/>
          <a:lstStyle/>
          <a:p>
            <a:pPr algn="ctr" eaLnBrk="1" hangingPunct="1"/>
            <a:r>
              <a:rPr lang="it-IT" smtClean="0"/>
              <a:t>Scenari familiari</a:t>
            </a:r>
          </a:p>
        </p:txBody>
      </p:sp>
      <p:sp>
        <p:nvSpPr>
          <p:cNvPr id="10244" name="Rectangle 3"/>
          <p:cNvSpPr>
            <a:spLocks noGrp="1" noChangeArrowheads="1"/>
          </p:cNvSpPr>
          <p:nvPr>
            <p:ph idx="1"/>
          </p:nvPr>
        </p:nvSpPr>
        <p:spPr>
          <a:xfrm>
            <a:off x="1188393" y="2215405"/>
            <a:ext cx="6767983" cy="2941787"/>
          </a:xfrm>
        </p:spPr>
        <p:txBody>
          <a:bodyPr>
            <a:normAutofit/>
          </a:bodyPr>
          <a:lstStyle/>
          <a:p>
            <a:pPr eaLnBrk="1" hangingPunct="1"/>
            <a:r>
              <a:rPr lang="it-IT" sz="2800" smtClean="0"/>
              <a:t>Famiglia muta/congelata</a:t>
            </a:r>
          </a:p>
          <a:p>
            <a:pPr eaLnBrk="1" hangingPunct="1"/>
            <a:endParaRPr lang="it-IT" sz="2800" smtClean="0"/>
          </a:p>
          <a:p>
            <a:pPr eaLnBrk="1" hangingPunct="1"/>
            <a:r>
              <a:rPr lang="it-IT" sz="2800" smtClean="0"/>
              <a:t>Famiglia rigida</a:t>
            </a:r>
          </a:p>
          <a:p>
            <a:pPr eaLnBrk="1" hangingPunct="1"/>
            <a:endParaRPr lang="it-IT" sz="2800" smtClean="0"/>
          </a:p>
          <a:p>
            <a:pPr eaLnBrk="1" hangingPunct="1"/>
            <a:r>
              <a:rPr lang="it-IT" sz="2800" smtClean="0"/>
              <a:t>Famiglia chiusa/rifiutante</a:t>
            </a:r>
          </a:p>
          <a:p>
            <a:pPr eaLnBrk="1" hangingPunct="1"/>
            <a:endParaRPr lang="it-IT" sz="2800" smtClean="0"/>
          </a:p>
          <a:p>
            <a:pPr eaLnBrk="1" hangingPunct="1">
              <a:buFontTx/>
              <a:buNone/>
            </a:pPr>
            <a:endParaRPr lang="it-IT" sz="2800" smtClean="0"/>
          </a:p>
        </p:txBody>
      </p:sp>
      <p:sp>
        <p:nvSpPr>
          <p:cNvPr id="10242" name="Segnaposto piè di pagina 4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it-IT" smtClean="0"/>
              <a:t>Infermiera Graziella Falcone  UOCPTD Garbagnate Mil.se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untina da disegno">
  <a:themeElements>
    <a:clrScheme name="Personalizzato 2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Puntina da disegno">
      <a:majorFont>
        <a:latin typeface="Constantia"/>
        <a:ea typeface=""/>
        <a:cs typeface=""/>
        <a:font script="Jpan" typeface="HGS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Grek" typeface="Arial"/>
        <a:font script="Cyrl" typeface="Arial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untina da disegn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>
            <a:tint val="93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satMod val="140000"/>
                <a:lumMod val="50000"/>
              </a:schemeClr>
              <a:schemeClr val="phClr">
                <a:tint val="95000"/>
                <a:satMod val="180000"/>
                <a:lumMod val="16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  <a:shade val="90000"/>
                <a:satMod val="120000"/>
                <a:lumMod val="54000"/>
              </a:schemeClr>
              <a:schemeClr val="phClr">
                <a:tint val="80000"/>
                <a:satMod val="160000"/>
                <a:lumMod val="14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i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Pushpin</Template>
  <TotalTime>317</TotalTime>
  <Words>659</Words>
  <Application>Microsoft Office PowerPoint</Application>
  <PresentationFormat>Presentazione su schermo (4:3)</PresentationFormat>
  <Paragraphs>135</Paragraphs>
  <Slides>19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19</vt:i4>
      </vt:variant>
    </vt:vector>
  </HeadingPairs>
  <TitlesOfParts>
    <vt:vector size="20" baseType="lpstr">
      <vt:lpstr>Puntina da disegno</vt:lpstr>
      <vt:lpstr>Ti tengo per mano: appunti di viaggio accompagnando la famiglia colpita da malattia</vt:lpstr>
      <vt:lpstr>Unità Operativa di Cure Palliative e Terapia del Dolore</vt:lpstr>
      <vt:lpstr>Funzione dell’équipe</vt:lpstr>
      <vt:lpstr>Presentazione standard di PowerPoint</vt:lpstr>
      <vt:lpstr>Cure Palliative</vt:lpstr>
      <vt:lpstr>Riguardo alla famiglia Elisabeth Kubler Ross ci dice… </vt:lpstr>
      <vt:lpstr>Cancro</vt:lpstr>
      <vt:lpstr>Familiari</vt:lpstr>
      <vt:lpstr>Scenari familiari</vt:lpstr>
      <vt:lpstr>Bisogni dei familiari (SICP)</vt:lpstr>
      <vt:lpstr>Presentazione standard di PowerPoint</vt:lpstr>
      <vt:lpstr>L’infermiere in cure palliative</vt:lpstr>
      <vt:lpstr>La relazione d’aiuto</vt:lpstr>
      <vt:lpstr>Presentazione standard di PowerPoint</vt:lpstr>
      <vt:lpstr>Presentazione standard di PowerPoint</vt:lpstr>
      <vt:lpstr>Storia di Giacomo</vt:lpstr>
      <vt:lpstr>Storia di Fabio</vt:lpstr>
      <vt:lpstr>Presentazione standard di PowerPoint</vt:lpstr>
      <vt:lpstr>Presentazione standard di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 TENGO PER MANO:APPUNTI DI VIAGGIO ACCOMPAGNANDO LA FAMIGLIA COLPITA DA MALATTIA</dc:title>
  <dc:creator>infoclinod</dc:creator>
  <cp:lastModifiedBy>Flavia</cp:lastModifiedBy>
  <cp:revision>42</cp:revision>
  <dcterms:created xsi:type="dcterms:W3CDTF">2012-03-03T13:26:29Z</dcterms:created>
  <dcterms:modified xsi:type="dcterms:W3CDTF">2012-03-08T15:33:12Z</dcterms:modified>
</cp:coreProperties>
</file>